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sldIdLst>
    <p:sldId id="256" r:id="rId2"/>
    <p:sldId id="269" r:id="rId3"/>
    <p:sldId id="257" r:id="rId4"/>
    <p:sldId id="258" r:id="rId5"/>
    <p:sldId id="270" r:id="rId6"/>
    <p:sldId id="268" r:id="rId7"/>
    <p:sldId id="267" r:id="rId8"/>
    <p:sldId id="266" r:id="rId9"/>
    <p:sldId id="271" r:id="rId10"/>
    <p:sldId id="265" r:id="rId11"/>
    <p:sldId id="264" r:id="rId12"/>
    <p:sldId id="263" r:id="rId13"/>
    <p:sldId id="262" r:id="rId14"/>
    <p:sldId id="272" r:id="rId1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69254" autoAdjust="0"/>
  </p:normalViewPr>
  <p:slideViewPr>
    <p:cSldViewPr>
      <p:cViewPr varScale="1">
        <p:scale>
          <a:sx n="59" d="100"/>
          <a:sy n="59" d="100"/>
        </p:scale>
        <p:origin x="-27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0AB2EEB-CF6F-4162-90A1-9C921B0949A3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E54802-80E3-4B92-9180-2700D378455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78256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현재 미세현미경적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제거술이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수술적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절제술의 표준으로 자리 잡고 있으며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가장 널리 쓰이는 수술적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감압술이지만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내시경적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제거술도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빠르게 인기를 얻고 있다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</a:t>
            </a:r>
          </a:p>
          <a:p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MED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는 수술용 현미경을 사용하지 않고 보다 더 작은 절개 후 미세 내시경을 삽입해서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증상성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신경근 감압을 하는 최소 침습적 수술적 접근이다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</a:t>
            </a:r>
          </a:p>
          <a:p>
            <a:endParaRPr lang="en-US" altLang="ko-KR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미세 내시경을 쓰는 방법은 아직 널리 선택되지는 않지만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절개부위가 작아 수술 직후 통증이 적고 사회복귀가 빠르다는 장점이 있으며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수술 결과 또한 미세현미경적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제거술에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비견할 만하다는 최근의 보고들에 따라 점점 더 관심 받고 있다</a:t>
            </a:r>
            <a:endParaRPr lang="en-US" altLang="ko-KR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atinLnBrk="1"/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</a:p>
          <a:p>
            <a:pPr latinLnBrk="1"/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그러나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요추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탈출증을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가지고 있는 환자의 진단과 그 치료는 국가간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국가 내에서도 상당한 차이가 있다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예를 들어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절제술의 경우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그 수술 비율이 국가간에서 큰 차이를 보이며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최근의 연구에서는 국가 내에서도 큰 차이가 있음을 보여주었다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이러한 결과는 진단 및 치료효과 판단의 근거 부족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명확한 임상적 가이드라인의 부재로 인해 생길 수 있는 부분이며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현재 현장에서 이루어지고 있는 건강 관리 및 보험 시스템 간의 차이들을 반영하기도 한다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요추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탈출증의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치료가 이처럼 서로 다른 것은 현재까지는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관혈적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제거술과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내시경적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제거술을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비교한 연구결과는 많으나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명확한 임상적 근거를 내리기엔 부족하기 때문이다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</a:t>
            </a:r>
            <a:endParaRPr lang="ko-KR" altLang="ko-KR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atinLnBrk="1"/>
            <a:endParaRPr lang="en-US" altLang="ko-KR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atinLnBrk="1"/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요추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탈출증에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대한 내시경적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제거술과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현미경 하의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추간판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제거술간의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수술결과 차이를 메타분석을 통하여 비교해보고자 한다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.</a:t>
            </a:r>
            <a:endParaRPr lang="ko-KR" altLang="ko-KR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E54802-80E3-4B92-9180-2700D378455D}" type="slidenum">
              <a:rPr lang="ko-KR" altLang="en-US" smtClean="0"/>
              <a:t>4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3993649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ko-KR" altLang="en-US" dirty="0" smtClean="0"/>
          </a:p>
          <a:p>
            <a: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ko-KR" altLang="en-US" sz="1200" dirty="0" smtClean="0"/>
              <a:t>어떤 특정한 연구 주제에 대해 행해진 여러 독립적인 연구결과들을 종합하는 방법이다</a:t>
            </a:r>
            <a:r>
              <a:rPr lang="en-US" altLang="ko-KR" sz="1200" dirty="0" smtClean="0"/>
              <a:t>. </a:t>
            </a:r>
            <a:r>
              <a:rPr lang="ko-KR" altLang="en-US" sz="1200" dirty="0" smtClean="0"/>
              <a:t>따라서 여러 연구 결과물을 </a:t>
            </a:r>
            <a:r>
              <a:rPr lang="en-US" altLang="ko-KR" sz="1200" dirty="0" smtClean="0"/>
              <a:t>‘</a:t>
            </a:r>
            <a:r>
              <a:rPr lang="ko-KR" altLang="en-US" sz="1200" dirty="0" smtClean="0"/>
              <a:t>분석</a:t>
            </a:r>
            <a:r>
              <a:rPr lang="en-US" altLang="ko-KR" sz="1200" dirty="0" smtClean="0"/>
              <a:t>’</a:t>
            </a:r>
            <a:r>
              <a:rPr lang="ko-KR" altLang="en-US" sz="1200" dirty="0" smtClean="0"/>
              <a:t>하는 것이 메타분석이며</a:t>
            </a:r>
            <a:r>
              <a:rPr lang="en-US" altLang="ko-KR" sz="1200" dirty="0" smtClean="0"/>
              <a:t>, </a:t>
            </a:r>
            <a:r>
              <a:rPr lang="ko-KR" altLang="en-US" sz="1200" dirty="0" smtClean="0"/>
              <a:t>연구물에 대한 매우 적극적인 논의하고 할 수 있다</a:t>
            </a:r>
            <a:r>
              <a:rPr lang="en-US" altLang="ko-KR" sz="1200" dirty="0" smtClean="0"/>
              <a:t>. </a:t>
            </a:r>
            <a:endParaRPr lang="ko-KR" altLang="en-US" sz="1200" dirty="0" smtClean="0"/>
          </a:p>
          <a:p>
            <a:endParaRPr lang="en-US" altLang="ko-KR" dirty="0" smtClean="0"/>
          </a:p>
          <a:p>
            <a:pPr marL="0" marR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ko-KR" altLang="en-US" sz="1200" dirty="0" err="1" smtClean="0"/>
              <a:t>여러가지</a:t>
            </a:r>
            <a:r>
              <a:rPr lang="ko-KR" altLang="en-US" sz="1200" dirty="0" smtClean="0"/>
              <a:t> 제약조건</a:t>
            </a:r>
            <a:r>
              <a:rPr lang="en-US" altLang="ko-KR" sz="1200" dirty="0" smtClean="0"/>
              <a:t> </a:t>
            </a:r>
            <a:r>
              <a:rPr lang="ko-KR" altLang="en-US" sz="1200" dirty="0" smtClean="0"/>
              <a:t>즉</a:t>
            </a:r>
            <a:r>
              <a:rPr lang="en-US" altLang="ko-KR" sz="1200" dirty="0" smtClean="0"/>
              <a:t>, </a:t>
            </a:r>
            <a:r>
              <a:rPr lang="ko-KR" altLang="en-US" sz="1200" dirty="0" smtClean="0"/>
              <a:t>작은 </a:t>
            </a:r>
            <a:r>
              <a:rPr lang="ko-KR" altLang="en-US" sz="1200" dirty="0" err="1" smtClean="0"/>
              <a:t>표본수</a:t>
            </a:r>
            <a:r>
              <a:rPr lang="en-US" altLang="ko-KR" sz="1200" dirty="0" smtClean="0"/>
              <a:t>, </a:t>
            </a:r>
            <a:r>
              <a:rPr lang="ko-KR" altLang="en-US" sz="1200" dirty="0" smtClean="0"/>
              <a:t>한정된 대상자</a:t>
            </a:r>
            <a:r>
              <a:rPr lang="en-US" altLang="ko-KR" sz="1200" dirty="0" smtClean="0"/>
              <a:t>, </a:t>
            </a:r>
            <a:r>
              <a:rPr lang="ko-KR" altLang="en-US" sz="1200" dirty="0" smtClean="0"/>
              <a:t>연구조건의 </a:t>
            </a:r>
            <a:r>
              <a:rPr lang="ko-KR" altLang="en-US" sz="1200" dirty="0" err="1" smtClean="0"/>
              <a:t>여러가지</a:t>
            </a:r>
            <a:r>
              <a:rPr lang="ko-KR" altLang="en-US" sz="1200" dirty="0" smtClean="0"/>
              <a:t> 한계 등에 의해 영향을 받는 하나의 연구결과물은 매우 미약하다고 볼 수 있지만</a:t>
            </a:r>
            <a:r>
              <a:rPr lang="en-US" altLang="ko-KR" sz="1200" dirty="0" smtClean="0"/>
              <a:t>, </a:t>
            </a:r>
            <a:r>
              <a:rPr lang="ko-KR" altLang="en-US" sz="1200" dirty="0" smtClean="0"/>
              <a:t>같은 목적을 갖고 시행한 여러 연구들의 종합적인 결과는 결코 미약하다고  볼 수 없는 것이다</a:t>
            </a:r>
            <a:r>
              <a:rPr lang="en-US" altLang="ko-KR" sz="1200" dirty="0" smtClean="0"/>
              <a:t>. </a:t>
            </a:r>
            <a:r>
              <a:rPr lang="ko-KR" altLang="en-US" sz="1200" dirty="0" smtClean="0"/>
              <a:t>즉</a:t>
            </a:r>
            <a:r>
              <a:rPr lang="en-US" altLang="ko-KR" sz="1200" dirty="0" smtClean="0"/>
              <a:t>, </a:t>
            </a:r>
            <a:r>
              <a:rPr lang="ko-KR" altLang="en-US" sz="1200" dirty="0" smtClean="0"/>
              <a:t>기존의 문헌연구에서 연구간의 주관적 견해에 따른 연구의 편파성을 극복하고 선행 연구들의 결과를 객관적으로 요약하기 위한 통계적 방법이다</a:t>
            </a:r>
            <a:r>
              <a:rPr lang="en-US" altLang="ko-KR" sz="1200" dirty="0" smtClean="0"/>
              <a:t>.</a:t>
            </a:r>
            <a:endParaRPr lang="ko-KR" altLang="en-US" sz="1200" smtClean="0">
              <a:effectLst/>
            </a:endParaRPr>
          </a:p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E54802-80E3-4B92-9180-2700D378455D}" type="slidenum">
              <a:rPr lang="ko-KR" altLang="en-US" smtClean="0"/>
              <a:t>6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5634072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2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차 분석에 사용할 문헌들 중 통증의 자료 추출은 주관성을 최대한 배제하여 객관적인 비교를 하기 위한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VAS(Visual Analogue Scale)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를 사용한다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수술에 따른 신체기능의 평가는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en-US" altLang="ko-KR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MacNab</a:t>
            </a:r>
            <a:r>
              <a:rPr lang="en-US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ko-KR" altLang="ko-KR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을 사용한다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E54802-80E3-4B92-9180-2700D378455D}" type="slidenum">
              <a:rPr lang="ko-KR" altLang="en-US" smtClean="0"/>
              <a:t>8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3609065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E54802-80E3-4B92-9180-2700D378455D}" type="slidenum">
              <a:rPr lang="ko-KR" altLang="en-US" smtClean="0"/>
              <a:t>13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98180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193319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138686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328999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230354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847670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800950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871205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3604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404667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248353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533490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AB2447-C895-4B80-AF88-1D4A80D4278F}" type="datetimeFigureOut">
              <a:rPr lang="ko-KR" altLang="en-US" smtClean="0"/>
              <a:t>2011-02-24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58CFBF-1AD5-4D4E-BEC8-15E0B486CF4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086963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620688"/>
            <a:ext cx="7772400" cy="3744416"/>
          </a:xfrm>
        </p:spPr>
        <p:txBody>
          <a:bodyPr>
            <a:normAutofit fontScale="90000"/>
          </a:bodyPr>
          <a:lstStyle/>
          <a:p>
            <a:r>
              <a:rPr lang="ko-KR" altLang="ko-KR" b="1" dirty="0"/>
              <a:t>요추 </a:t>
            </a:r>
            <a:r>
              <a:rPr lang="ko-KR" altLang="ko-KR" b="1" dirty="0" err="1"/>
              <a:t>추간판</a:t>
            </a:r>
            <a:r>
              <a:rPr lang="ko-KR" altLang="ko-KR" b="1" dirty="0"/>
              <a:t> </a:t>
            </a:r>
            <a:r>
              <a:rPr lang="ko-KR" altLang="ko-KR" b="1" dirty="0" err="1"/>
              <a:t>탈출증에</a:t>
            </a:r>
            <a:r>
              <a:rPr lang="ko-KR" altLang="ko-KR" b="1" dirty="0"/>
              <a:t> 대한 </a:t>
            </a:r>
            <a:r>
              <a:rPr lang="en-US" altLang="ko-KR" b="1" dirty="0" smtClean="0"/>
              <a:t/>
            </a:r>
            <a:br>
              <a:rPr lang="en-US" altLang="ko-KR" b="1" dirty="0" smtClean="0"/>
            </a:br>
            <a:r>
              <a:rPr lang="ko-KR" altLang="ko-KR" b="1" dirty="0" smtClean="0"/>
              <a:t>내시경적 </a:t>
            </a:r>
            <a:r>
              <a:rPr lang="ko-KR" altLang="ko-KR" b="1" dirty="0" err="1"/>
              <a:t>추간판</a:t>
            </a:r>
            <a:r>
              <a:rPr lang="ko-KR" altLang="ko-KR" b="1" dirty="0"/>
              <a:t> </a:t>
            </a:r>
            <a:r>
              <a:rPr lang="ko-KR" altLang="ko-KR" b="1" dirty="0" err="1"/>
              <a:t>제거술과</a:t>
            </a:r>
            <a:r>
              <a:rPr lang="ko-KR" altLang="ko-KR" b="1" dirty="0"/>
              <a:t> </a:t>
            </a:r>
            <a:r>
              <a:rPr lang="en-US" altLang="ko-KR" b="1" dirty="0" smtClean="0"/>
              <a:t/>
            </a:r>
            <a:br>
              <a:rPr lang="en-US" altLang="ko-KR" b="1" dirty="0" smtClean="0"/>
            </a:br>
            <a:r>
              <a:rPr lang="ko-KR" altLang="ko-KR" b="1" dirty="0" smtClean="0"/>
              <a:t>미세현미경적 </a:t>
            </a:r>
            <a:r>
              <a:rPr lang="ko-KR" altLang="ko-KR" b="1" dirty="0" err="1"/>
              <a:t>추간판</a:t>
            </a:r>
            <a:r>
              <a:rPr lang="ko-KR" altLang="ko-KR" b="1" dirty="0"/>
              <a:t> </a:t>
            </a:r>
            <a:r>
              <a:rPr lang="ko-KR" altLang="ko-KR" b="1" dirty="0" err="1"/>
              <a:t>제거술간의</a:t>
            </a:r>
            <a:r>
              <a:rPr lang="en-US" altLang="ko-KR" b="1" dirty="0"/>
              <a:t> VAS, </a:t>
            </a:r>
            <a:r>
              <a:rPr lang="en-US" altLang="ko-KR" b="1" dirty="0" err="1"/>
              <a:t>MacNab</a:t>
            </a:r>
            <a:r>
              <a:rPr lang="en-US" altLang="ko-KR" b="1" dirty="0"/>
              <a:t>, </a:t>
            </a:r>
            <a:r>
              <a:rPr lang="ko-KR" altLang="ko-KR" b="1" dirty="0"/>
              <a:t>합병증 발생 수 비교</a:t>
            </a:r>
            <a:r>
              <a:rPr lang="en-US" altLang="ko-KR" b="1" dirty="0"/>
              <a:t>: </a:t>
            </a:r>
            <a:r>
              <a:rPr lang="ko-KR" altLang="ko-KR" b="1" dirty="0"/>
              <a:t>메타분석</a:t>
            </a:r>
            <a:br>
              <a:rPr lang="ko-KR" altLang="ko-KR" b="1" dirty="0"/>
            </a:b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31640" y="4365104"/>
            <a:ext cx="6400800" cy="1752600"/>
          </a:xfrm>
        </p:spPr>
        <p:txBody>
          <a:bodyPr/>
          <a:lstStyle/>
          <a:p>
            <a:r>
              <a:rPr lang="ko-KR" altLang="en-US" dirty="0" smtClean="0"/>
              <a:t>특성화 </a:t>
            </a:r>
            <a:r>
              <a:rPr lang="en-US" altLang="ko-KR" dirty="0" smtClean="0"/>
              <a:t>7</a:t>
            </a:r>
            <a:r>
              <a:rPr lang="ko-KR" altLang="en-US" dirty="0" smtClean="0"/>
              <a:t>조</a:t>
            </a:r>
            <a:endParaRPr lang="en-US" altLang="ko-KR" dirty="0" smtClean="0"/>
          </a:p>
          <a:p>
            <a:r>
              <a:rPr lang="ko-KR" altLang="ko-KR" dirty="0"/>
              <a:t>김다현</a:t>
            </a:r>
            <a:r>
              <a:rPr lang="en-US" altLang="ko-KR" dirty="0"/>
              <a:t>, </a:t>
            </a:r>
            <a:r>
              <a:rPr lang="ko-KR" altLang="ko-KR" dirty="0"/>
              <a:t>김영문</a:t>
            </a:r>
            <a:r>
              <a:rPr lang="en-US" altLang="ko-KR" dirty="0"/>
              <a:t>, </a:t>
            </a:r>
            <a:r>
              <a:rPr lang="ko-KR" altLang="ko-KR" dirty="0"/>
              <a:t>김인겸</a:t>
            </a:r>
            <a:r>
              <a:rPr lang="en-US" altLang="ko-KR" dirty="0"/>
              <a:t>, </a:t>
            </a:r>
            <a:r>
              <a:rPr lang="ko-KR" altLang="ko-KR" dirty="0"/>
              <a:t>이동렬</a:t>
            </a:r>
            <a:r>
              <a:rPr lang="en-US" altLang="ko-KR" dirty="0"/>
              <a:t>, </a:t>
            </a:r>
            <a:endParaRPr lang="en-US" altLang="ko-KR" dirty="0" smtClean="0"/>
          </a:p>
          <a:p>
            <a:r>
              <a:rPr lang="ko-KR" altLang="ko-KR" dirty="0" smtClean="0"/>
              <a:t>이준원</a:t>
            </a:r>
            <a:r>
              <a:rPr lang="en-US" altLang="ko-KR" dirty="0"/>
              <a:t>, </a:t>
            </a:r>
            <a:r>
              <a:rPr lang="ko-KR" altLang="ko-KR" dirty="0"/>
              <a:t>임창진</a:t>
            </a:r>
            <a:r>
              <a:rPr lang="en-US" altLang="ko-KR" dirty="0"/>
              <a:t>, </a:t>
            </a:r>
            <a:r>
              <a:rPr lang="ko-KR" altLang="ko-KR" dirty="0"/>
              <a:t>정상훈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0950254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67544" y="2646040"/>
            <a:ext cx="8229600" cy="1143000"/>
          </a:xfrm>
        </p:spPr>
        <p:txBody>
          <a:bodyPr/>
          <a:lstStyle/>
          <a:p>
            <a:r>
              <a:rPr lang="ko-KR" altLang="en-US" b="1" dirty="0" smtClean="0"/>
              <a:t>결  과 </a:t>
            </a:r>
            <a:endParaRPr lang="ko-KR" altLang="en-US" b="1" dirty="0"/>
          </a:p>
        </p:txBody>
      </p:sp>
    </p:spTree>
    <p:extLst>
      <p:ext uri="{BB962C8B-B14F-4D97-AF65-F5344CB8AC3E}">
        <p14:creationId xmlns:p14="http://schemas.microsoft.com/office/powerpoint/2010/main" val="18113984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8072938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67544" y="2708920"/>
            <a:ext cx="8229600" cy="1143000"/>
          </a:xfrm>
        </p:spPr>
        <p:txBody>
          <a:bodyPr/>
          <a:lstStyle/>
          <a:p>
            <a:r>
              <a:rPr lang="ko-KR" altLang="en-US" b="1" dirty="0" smtClean="0"/>
              <a:t>고  찰</a:t>
            </a:r>
            <a:endParaRPr lang="ko-KR" altLang="en-US" b="1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altLang="ko-KR" dirty="0" smtClean="0"/>
          </a:p>
          <a:p>
            <a:endParaRPr lang="en-US" altLang="ko-KR" dirty="0"/>
          </a:p>
          <a:p>
            <a:endParaRPr lang="en-US" altLang="ko-KR" dirty="0" smtClean="0"/>
          </a:p>
        </p:txBody>
      </p:sp>
    </p:spTree>
    <p:extLst>
      <p:ext uri="{BB962C8B-B14F-4D97-AF65-F5344CB8AC3E}">
        <p14:creationId xmlns:p14="http://schemas.microsoft.com/office/powerpoint/2010/main" val="41364493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4000" dirty="0"/>
              <a:t>뭐가 더 좋다</a:t>
            </a:r>
            <a:r>
              <a:rPr lang="en-US" altLang="ko-KR" sz="4000" dirty="0"/>
              <a:t>! </a:t>
            </a:r>
            <a:endParaRPr lang="ko-KR" altLang="en-US" sz="40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8504349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4000" dirty="0" smtClean="0"/>
              <a:t>본 연구의 단점과 장점</a:t>
            </a:r>
            <a:endParaRPr lang="ko-KR" altLang="en-US" sz="40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ko-KR" altLang="en-US" sz="2400" dirty="0" smtClean="0"/>
              <a:t>단점</a:t>
            </a:r>
            <a:endParaRPr lang="en-US" altLang="ko-KR" sz="2400" dirty="0" smtClean="0"/>
          </a:p>
          <a:p>
            <a:pPr lvl="1">
              <a:lnSpc>
                <a:spcPct val="150000"/>
              </a:lnSpc>
            </a:pPr>
            <a:r>
              <a:rPr lang="ko-KR" altLang="en-US" sz="2200" dirty="0" smtClean="0"/>
              <a:t>검색 언어 한정</a:t>
            </a:r>
            <a:endParaRPr lang="en-US" altLang="ko-KR" sz="2200" dirty="0" smtClean="0"/>
          </a:p>
          <a:p>
            <a:pPr lvl="1">
              <a:lnSpc>
                <a:spcPct val="150000"/>
              </a:lnSpc>
            </a:pPr>
            <a:r>
              <a:rPr lang="ko-KR" altLang="en-US" sz="2200" dirty="0" err="1" smtClean="0"/>
              <a:t>원자료의</a:t>
            </a:r>
            <a:r>
              <a:rPr lang="ko-KR" altLang="en-US" sz="2200" dirty="0" smtClean="0"/>
              <a:t> 질적 상태 확인 불가</a:t>
            </a:r>
            <a:endParaRPr lang="en-US" altLang="ko-KR" sz="2200" dirty="0" smtClean="0"/>
          </a:p>
          <a:p>
            <a:pPr lvl="1">
              <a:lnSpc>
                <a:spcPct val="150000"/>
              </a:lnSpc>
            </a:pPr>
            <a:r>
              <a:rPr lang="ko-KR" altLang="en-US" sz="2200" dirty="0" smtClean="0"/>
              <a:t>출판 바이어스</a:t>
            </a:r>
            <a:r>
              <a:rPr lang="en-US" altLang="ko-KR" sz="2200" dirty="0" smtClean="0"/>
              <a:t>(publication bias)</a:t>
            </a:r>
          </a:p>
          <a:p>
            <a:pPr>
              <a:lnSpc>
                <a:spcPct val="150000"/>
              </a:lnSpc>
            </a:pPr>
            <a:r>
              <a:rPr lang="ko-KR" altLang="en-US" sz="2400" dirty="0" smtClean="0"/>
              <a:t>장점</a:t>
            </a:r>
            <a:endParaRPr lang="en-US" altLang="ko-KR" sz="2400" dirty="0" smtClean="0"/>
          </a:p>
          <a:p>
            <a:pPr lvl="1">
              <a:lnSpc>
                <a:spcPct val="150000"/>
              </a:lnSpc>
            </a:pPr>
            <a:r>
              <a:rPr lang="ko-KR" altLang="en-US" sz="2000" dirty="0" smtClean="0"/>
              <a:t>많은 논문</a:t>
            </a:r>
            <a:endParaRPr lang="en-US" altLang="ko-KR" sz="2000" dirty="0" smtClean="0"/>
          </a:p>
          <a:p>
            <a:pPr lvl="1">
              <a:lnSpc>
                <a:spcPct val="150000"/>
              </a:lnSpc>
            </a:pPr>
            <a:r>
              <a:rPr lang="ko-KR" altLang="en-US" sz="2000" dirty="0" smtClean="0"/>
              <a:t>적절한 기준을 통한 타당성 확보</a:t>
            </a:r>
            <a:endParaRPr lang="en-US" altLang="ko-KR" sz="2000" dirty="0" smtClean="0"/>
          </a:p>
        </p:txBody>
      </p:sp>
    </p:spTree>
    <p:extLst>
      <p:ext uri="{BB962C8B-B14F-4D97-AF65-F5344CB8AC3E}">
        <p14:creationId xmlns:p14="http://schemas.microsoft.com/office/powerpoint/2010/main" val="2812068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67544" y="2636912"/>
            <a:ext cx="8229600" cy="1143000"/>
          </a:xfrm>
        </p:spPr>
        <p:txBody>
          <a:bodyPr/>
          <a:lstStyle/>
          <a:p>
            <a:r>
              <a:rPr lang="ko-KR" altLang="en-US" b="1" dirty="0" smtClean="0"/>
              <a:t>연구 배경</a:t>
            </a:r>
            <a:endParaRPr lang="ko-KR" altLang="en-US" b="1" dirty="0"/>
          </a:p>
        </p:txBody>
      </p:sp>
    </p:spTree>
    <p:extLst>
      <p:ext uri="{BB962C8B-B14F-4D97-AF65-F5344CB8AC3E}">
        <p14:creationId xmlns:p14="http://schemas.microsoft.com/office/powerpoint/2010/main" val="35768075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4000" dirty="0" smtClean="0"/>
              <a:t>왜 </a:t>
            </a:r>
            <a:r>
              <a:rPr lang="en-US" altLang="ko-KR" sz="4000" dirty="0" smtClean="0"/>
              <a:t>HNP </a:t>
            </a:r>
            <a:r>
              <a:rPr lang="ko-KR" altLang="en-US" sz="4000" dirty="0" smtClean="0"/>
              <a:t>인가</a:t>
            </a:r>
            <a:endParaRPr lang="ko-KR" altLang="en-US" sz="40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39552" y="1556792"/>
            <a:ext cx="8352928" cy="4525963"/>
          </a:xfrm>
        </p:spPr>
        <p:txBody>
          <a:bodyPr>
            <a:normAutofit/>
          </a:bodyPr>
          <a:lstStyle/>
          <a:p>
            <a:pPr marL="400050">
              <a:lnSpc>
                <a:spcPct val="150000"/>
              </a:lnSpc>
            </a:pPr>
            <a:r>
              <a:rPr lang="ko-KR" altLang="en-US" sz="2400" dirty="0" smtClean="0"/>
              <a:t>전체 인구의 </a:t>
            </a:r>
            <a:r>
              <a:rPr lang="en-US" altLang="ko-KR" sz="2400" dirty="0" smtClean="0"/>
              <a:t>80%</a:t>
            </a:r>
            <a:r>
              <a:rPr lang="ko-KR" altLang="en-US" sz="2400" dirty="0" smtClean="0"/>
              <a:t>가 일생 중 한번 이상 허리통증을 경험</a:t>
            </a:r>
            <a:endParaRPr lang="en-US" altLang="ko-KR" sz="2400" dirty="0" smtClean="0"/>
          </a:p>
          <a:p>
            <a:pPr>
              <a:lnSpc>
                <a:spcPct val="150000"/>
              </a:lnSpc>
            </a:pPr>
            <a:r>
              <a:rPr lang="ko-KR" altLang="en-US" sz="2400" dirty="0"/>
              <a:t>국민건강보험공단의 </a:t>
            </a:r>
            <a:r>
              <a:rPr lang="en-US" altLang="ko-KR" sz="2400" dirty="0"/>
              <a:t>2009</a:t>
            </a:r>
            <a:r>
              <a:rPr lang="ko-KR" altLang="en-US" sz="2400" dirty="0"/>
              <a:t>년 주요수술통계에 따르면 주요수술 진료비용 중 일반척추수술이 </a:t>
            </a:r>
            <a:r>
              <a:rPr lang="en-US" altLang="ko-KR" sz="2400" dirty="0" smtClean="0"/>
              <a:t>4,465</a:t>
            </a:r>
            <a:r>
              <a:rPr lang="ko-KR" altLang="en-US" sz="2400" dirty="0" err="1" smtClean="0"/>
              <a:t>억원으로</a:t>
            </a:r>
            <a:r>
              <a:rPr lang="ko-KR" altLang="en-US" sz="2400" dirty="0" smtClean="0"/>
              <a:t> </a:t>
            </a:r>
            <a:r>
              <a:rPr lang="ko-KR" altLang="en-US" sz="2400" dirty="0"/>
              <a:t>전체 수술 중 </a:t>
            </a:r>
            <a:r>
              <a:rPr lang="en-US" altLang="ko-KR" sz="2400" dirty="0"/>
              <a:t>1</a:t>
            </a:r>
            <a:r>
              <a:rPr lang="ko-KR" altLang="en-US" sz="2400" dirty="0"/>
              <a:t>위</a:t>
            </a:r>
          </a:p>
          <a:p>
            <a:pPr>
              <a:lnSpc>
                <a:spcPct val="150000"/>
              </a:lnSpc>
            </a:pPr>
            <a:r>
              <a:rPr lang="ko-KR" altLang="en-US" sz="2400" dirty="0" smtClean="0"/>
              <a:t>허리 통증 중 가장 흔한 것 </a:t>
            </a:r>
            <a:r>
              <a:rPr lang="en-US" altLang="ko-KR" sz="2400" dirty="0" smtClean="0"/>
              <a:t>-</a:t>
            </a:r>
            <a:r>
              <a:rPr lang="ko-KR" altLang="en-US" sz="2400" dirty="0" smtClean="0"/>
              <a:t> </a:t>
            </a:r>
            <a:r>
              <a:rPr lang="ko-KR" altLang="en-US" sz="2400" dirty="0" err="1" smtClean="0"/>
              <a:t>염좌와</a:t>
            </a:r>
            <a:r>
              <a:rPr lang="ko-KR" altLang="en-US" sz="2400" dirty="0" smtClean="0"/>
              <a:t> </a:t>
            </a:r>
            <a:r>
              <a:rPr lang="ko-KR" altLang="en-US" sz="2400" dirty="0" err="1" smtClean="0"/>
              <a:t>추간판탈출증</a:t>
            </a:r>
            <a:r>
              <a:rPr lang="en-US" altLang="ko-KR" sz="2400" dirty="0" smtClean="0"/>
              <a:t>(</a:t>
            </a:r>
            <a:r>
              <a:rPr lang="ko-KR" altLang="en-US" sz="2400" dirty="0" smtClean="0"/>
              <a:t>디스크</a:t>
            </a:r>
            <a:r>
              <a:rPr lang="en-US" altLang="ko-KR" sz="2400" dirty="0" smtClean="0"/>
              <a:t>)</a:t>
            </a:r>
            <a:endParaRPr lang="en-US" altLang="ko-KR" sz="2400" dirty="0" smtClean="0"/>
          </a:p>
          <a:p>
            <a:pPr>
              <a:lnSpc>
                <a:spcPct val="150000"/>
              </a:lnSpc>
            </a:pPr>
            <a:r>
              <a:rPr lang="ko-KR" altLang="en-US" sz="2400" dirty="0" err="1" smtClean="0"/>
              <a:t>추간판</a:t>
            </a:r>
            <a:r>
              <a:rPr lang="ko-KR" altLang="en-US" sz="2400" dirty="0" smtClean="0"/>
              <a:t> </a:t>
            </a:r>
            <a:r>
              <a:rPr lang="ko-KR" altLang="en-US" sz="2400" dirty="0" err="1" smtClean="0"/>
              <a:t>탈출증의</a:t>
            </a:r>
            <a:r>
              <a:rPr lang="ko-KR" altLang="en-US" sz="2400" dirty="0" smtClean="0"/>
              <a:t> </a:t>
            </a:r>
            <a:r>
              <a:rPr lang="en-US" altLang="ko-KR" sz="2400" dirty="0" smtClean="0"/>
              <a:t>62%</a:t>
            </a:r>
            <a:r>
              <a:rPr lang="ko-KR" altLang="en-US" sz="2400" dirty="0" smtClean="0"/>
              <a:t>가 요추와 관련 </a:t>
            </a:r>
            <a:endParaRPr lang="ko-KR" altLang="en-US" sz="2400" dirty="0"/>
          </a:p>
        </p:txBody>
      </p:sp>
    </p:spTree>
    <p:extLst>
      <p:ext uri="{BB962C8B-B14F-4D97-AF65-F5344CB8AC3E}">
        <p14:creationId xmlns:p14="http://schemas.microsoft.com/office/powerpoint/2010/main" val="11897496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4000" dirty="0" smtClean="0"/>
              <a:t>왜 </a:t>
            </a:r>
            <a:r>
              <a:rPr lang="en-US" altLang="ko-KR" sz="4000" dirty="0" smtClean="0"/>
              <a:t>MD</a:t>
            </a:r>
            <a:r>
              <a:rPr lang="ko-KR" altLang="en-US" sz="4000" dirty="0" smtClean="0"/>
              <a:t>와</a:t>
            </a:r>
            <a:r>
              <a:rPr lang="en-US" altLang="ko-KR" sz="4000" dirty="0" smtClean="0"/>
              <a:t> MED</a:t>
            </a:r>
            <a:r>
              <a:rPr lang="ko-KR" altLang="en-US" sz="4000" dirty="0" smtClean="0"/>
              <a:t>를 비교하는가</a:t>
            </a:r>
            <a:endParaRPr lang="ko-KR" altLang="en-US" sz="40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79512" y="1556792"/>
            <a:ext cx="8784976" cy="452596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ko-KR" altLang="en-US" sz="2400" dirty="0" err="1" smtClean="0"/>
              <a:t>추간판</a:t>
            </a:r>
            <a:r>
              <a:rPr lang="ko-KR" altLang="en-US" sz="2400" dirty="0" smtClean="0"/>
              <a:t> 절제술</a:t>
            </a:r>
            <a:r>
              <a:rPr lang="en-US" altLang="ko-KR" sz="2400" dirty="0" smtClean="0"/>
              <a:t>(lumbar discectomy)</a:t>
            </a:r>
          </a:p>
          <a:p>
            <a:pPr lvl="1">
              <a:lnSpc>
                <a:spcPct val="150000"/>
              </a:lnSpc>
            </a:pPr>
            <a:r>
              <a:rPr lang="ko-KR" altLang="en-US" sz="2200" dirty="0" err="1" smtClean="0"/>
              <a:t>추간판</a:t>
            </a:r>
            <a:r>
              <a:rPr lang="ko-KR" altLang="en-US" sz="2200" dirty="0" smtClean="0"/>
              <a:t> </a:t>
            </a:r>
            <a:r>
              <a:rPr lang="ko-KR" altLang="en-US" sz="2200" dirty="0" err="1" smtClean="0"/>
              <a:t>탈출증</a:t>
            </a:r>
            <a:r>
              <a:rPr lang="ko-KR" altLang="en-US" sz="2200" dirty="0" smtClean="0"/>
              <a:t> 환자에서 </a:t>
            </a:r>
            <a:r>
              <a:rPr lang="en-US" altLang="ko-KR" sz="2200" dirty="0" smtClean="0"/>
              <a:t>6</a:t>
            </a:r>
            <a:r>
              <a:rPr lang="ko-KR" altLang="en-US" sz="2200" dirty="0" smtClean="0"/>
              <a:t>주 이상 보존적 치료에 반응이 </a:t>
            </a:r>
            <a:endParaRPr lang="en-US" altLang="ko-KR" sz="2200" dirty="0" smtClean="0"/>
          </a:p>
          <a:p>
            <a:pPr marL="457200" lvl="1" indent="0">
              <a:lnSpc>
                <a:spcPct val="150000"/>
              </a:lnSpc>
              <a:buNone/>
            </a:pPr>
            <a:r>
              <a:rPr lang="en-US" altLang="ko-KR" sz="2200" dirty="0"/>
              <a:t> </a:t>
            </a:r>
            <a:r>
              <a:rPr lang="en-US" altLang="ko-KR" sz="2200" dirty="0" smtClean="0"/>
              <a:t> </a:t>
            </a:r>
            <a:r>
              <a:rPr lang="ko-KR" altLang="en-US" sz="2200" dirty="0" smtClean="0"/>
              <a:t>없거나</a:t>
            </a:r>
            <a:r>
              <a:rPr lang="en-US" altLang="ko-KR" sz="2200" dirty="0" smtClean="0"/>
              <a:t>,</a:t>
            </a:r>
            <a:r>
              <a:rPr lang="ko-KR" altLang="en-US" sz="2200" dirty="0" smtClean="0"/>
              <a:t> 이르거나 진행성의 신경학적 증상을 보이는 경우</a:t>
            </a:r>
            <a:endParaRPr lang="en-US" altLang="ko-KR" sz="2200" dirty="0" smtClean="0"/>
          </a:p>
          <a:p>
            <a:pPr>
              <a:lnSpc>
                <a:spcPct val="150000"/>
              </a:lnSpc>
            </a:pPr>
            <a:endParaRPr lang="en-US" altLang="ko-KR" sz="2400" dirty="0" smtClean="0"/>
          </a:p>
          <a:p>
            <a:pPr>
              <a:lnSpc>
                <a:spcPct val="150000"/>
              </a:lnSpc>
            </a:pPr>
            <a:r>
              <a:rPr lang="ko-KR" altLang="ko-KR" sz="2400" dirty="0" smtClean="0"/>
              <a:t>미세현미경적 </a:t>
            </a:r>
            <a:r>
              <a:rPr lang="ko-KR" altLang="ko-KR" sz="2400" dirty="0" err="1"/>
              <a:t>추간판</a:t>
            </a:r>
            <a:r>
              <a:rPr lang="ko-KR" altLang="ko-KR" sz="2400" dirty="0"/>
              <a:t> </a:t>
            </a:r>
            <a:r>
              <a:rPr lang="ko-KR" altLang="ko-KR" sz="2400" dirty="0" err="1"/>
              <a:t>제거술</a:t>
            </a:r>
            <a:r>
              <a:rPr lang="en-US" altLang="ko-KR" sz="2400" dirty="0"/>
              <a:t> (microsurgical discectomy, MD</a:t>
            </a:r>
            <a:r>
              <a:rPr lang="en-US" altLang="ko-KR" sz="2400" dirty="0" smtClean="0"/>
              <a:t>)</a:t>
            </a:r>
            <a:r>
              <a:rPr lang="ko-KR" altLang="ko-KR" sz="2400" dirty="0" smtClean="0"/>
              <a:t> </a:t>
            </a:r>
            <a:r>
              <a:rPr lang="ko-KR" altLang="ko-KR" sz="2400" dirty="0" smtClean="0"/>
              <a:t>내시경적 </a:t>
            </a:r>
            <a:r>
              <a:rPr lang="ko-KR" altLang="ko-KR" sz="2400" dirty="0" err="1"/>
              <a:t>추간판</a:t>
            </a:r>
            <a:r>
              <a:rPr lang="ko-KR" altLang="ko-KR" sz="2400" dirty="0"/>
              <a:t> </a:t>
            </a:r>
            <a:r>
              <a:rPr lang="ko-KR" altLang="ko-KR" sz="2400" dirty="0" err="1"/>
              <a:t>제거술</a:t>
            </a:r>
            <a:r>
              <a:rPr lang="en-US" altLang="ko-KR" sz="2400" dirty="0"/>
              <a:t> (</a:t>
            </a:r>
            <a:r>
              <a:rPr lang="en-US" altLang="ko-KR" sz="2400" dirty="0" smtClean="0"/>
              <a:t>endoscopic discectomy</a:t>
            </a:r>
            <a:r>
              <a:rPr lang="en-US" altLang="ko-KR" sz="2400" dirty="0"/>
              <a:t>, ED</a:t>
            </a:r>
            <a:r>
              <a:rPr lang="en-US" altLang="ko-KR" sz="2400" dirty="0" smtClean="0"/>
              <a:t>)</a:t>
            </a:r>
            <a:r>
              <a:rPr lang="ko-KR" altLang="ko-KR" sz="2400" dirty="0" smtClean="0"/>
              <a:t> </a:t>
            </a:r>
            <a:endParaRPr lang="en-US" altLang="ko-KR" sz="2400" dirty="0" smtClean="0"/>
          </a:p>
        </p:txBody>
      </p:sp>
    </p:spTree>
    <p:extLst>
      <p:ext uri="{BB962C8B-B14F-4D97-AF65-F5344CB8AC3E}">
        <p14:creationId xmlns:p14="http://schemas.microsoft.com/office/powerpoint/2010/main" val="30734434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67544" y="2636912"/>
            <a:ext cx="8229600" cy="1143000"/>
          </a:xfrm>
        </p:spPr>
        <p:txBody>
          <a:bodyPr/>
          <a:lstStyle/>
          <a:p>
            <a:r>
              <a:rPr lang="ko-KR" altLang="en-US" b="1" dirty="0" smtClean="0"/>
              <a:t>연구 과정</a:t>
            </a:r>
            <a:endParaRPr lang="ko-KR" altLang="en-US" b="1" dirty="0"/>
          </a:p>
        </p:txBody>
      </p:sp>
    </p:spTree>
    <p:extLst>
      <p:ext uri="{BB962C8B-B14F-4D97-AF65-F5344CB8AC3E}">
        <p14:creationId xmlns:p14="http://schemas.microsoft.com/office/powerpoint/2010/main" val="23292512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4000" dirty="0" smtClean="0"/>
              <a:t>메타분석의 개념</a:t>
            </a:r>
            <a:endParaRPr lang="ko-KR" altLang="en-US" sz="40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783357"/>
            <a:ext cx="8229600" cy="452596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ko-KR" altLang="en-US" sz="2800" dirty="0" smtClean="0">
                <a:effectLst/>
              </a:rPr>
              <a:t>여러 독립적인 연구의 결과를 종합해서 전반적인 치료효과를 평가하거나 새로운 연구를 계획하는데 필요한 결론을 얻는 통계적 분석법</a:t>
            </a:r>
            <a:endParaRPr lang="en-US" altLang="ko-K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650562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4000" dirty="0"/>
              <a:t>논문 선정 </a:t>
            </a:r>
            <a:r>
              <a:rPr lang="ko-KR" altLang="en-US" sz="4000" dirty="0" smtClean="0"/>
              <a:t>방법</a:t>
            </a:r>
            <a:endParaRPr lang="ko-KR" altLang="en-US" sz="40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484784"/>
            <a:ext cx="8363272" cy="4896544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ko-KR" altLang="ko-KR" sz="2400" dirty="0"/>
              <a:t>문헌포함기준 </a:t>
            </a:r>
            <a:endParaRPr lang="en-US" altLang="ko-KR" sz="2400" dirty="0" smtClean="0"/>
          </a:p>
          <a:p>
            <a:pPr lvl="1">
              <a:lnSpc>
                <a:spcPct val="150000"/>
              </a:lnSpc>
            </a:pPr>
            <a:r>
              <a:rPr lang="ko-KR" altLang="ko-KR" sz="2200" dirty="0"/>
              <a:t>요추 </a:t>
            </a:r>
            <a:r>
              <a:rPr lang="ko-KR" altLang="ko-KR" sz="2200" dirty="0" err="1"/>
              <a:t>추간판</a:t>
            </a:r>
            <a:r>
              <a:rPr lang="ko-KR" altLang="ko-KR" sz="2200" dirty="0"/>
              <a:t> </a:t>
            </a:r>
            <a:r>
              <a:rPr lang="ko-KR" altLang="ko-KR" sz="2200" dirty="0" err="1"/>
              <a:t>탈출증에</a:t>
            </a:r>
            <a:r>
              <a:rPr lang="ko-KR" altLang="ko-KR" sz="2200" dirty="0"/>
              <a:t> 대한</a:t>
            </a:r>
            <a:r>
              <a:rPr lang="en-US" altLang="ko-KR" sz="2200" dirty="0"/>
              <a:t> MD </a:t>
            </a:r>
            <a:r>
              <a:rPr lang="ko-KR" altLang="ko-KR" sz="2200" dirty="0"/>
              <a:t>또는</a:t>
            </a:r>
            <a:r>
              <a:rPr lang="en-US" altLang="ko-KR" sz="2200" dirty="0"/>
              <a:t> MED </a:t>
            </a:r>
            <a:r>
              <a:rPr lang="ko-KR" altLang="ko-KR" sz="2200" dirty="0"/>
              <a:t>의 수술결과를 다룬 모든 </a:t>
            </a:r>
            <a:r>
              <a:rPr lang="ko-KR" altLang="ko-KR" sz="2200" dirty="0" smtClean="0"/>
              <a:t>논문</a:t>
            </a:r>
            <a:endParaRPr lang="en-US" altLang="ko-KR" sz="2200" dirty="0"/>
          </a:p>
          <a:p>
            <a:pPr>
              <a:lnSpc>
                <a:spcPct val="150000"/>
              </a:lnSpc>
            </a:pPr>
            <a:r>
              <a:rPr lang="ko-KR" altLang="ko-KR" sz="2400" dirty="0" smtClean="0"/>
              <a:t>문헌검색전략</a:t>
            </a:r>
            <a:endParaRPr lang="en-US" altLang="ko-KR" sz="2400" dirty="0" smtClean="0"/>
          </a:p>
          <a:p>
            <a:pPr lvl="1">
              <a:lnSpc>
                <a:spcPct val="150000"/>
              </a:lnSpc>
            </a:pPr>
            <a:r>
              <a:rPr lang="ko-KR" altLang="ko-KR" sz="2200" dirty="0" smtClean="0"/>
              <a:t>영문논문</a:t>
            </a:r>
            <a:r>
              <a:rPr lang="en-US" altLang="ko-KR" sz="2200" dirty="0" smtClean="0"/>
              <a:t>, PubMed</a:t>
            </a:r>
            <a:r>
              <a:rPr lang="en-US" altLang="ko-KR" sz="2200" dirty="0"/>
              <a:t>, MEDLINE, EMBASE, OVID </a:t>
            </a:r>
            <a:r>
              <a:rPr lang="ko-KR" altLang="ko-KR" sz="2200" dirty="0"/>
              <a:t>를 데이터베이스로 </a:t>
            </a:r>
            <a:r>
              <a:rPr lang="ko-KR" altLang="ko-KR" sz="2200" dirty="0" smtClean="0"/>
              <a:t>사용</a:t>
            </a:r>
            <a:r>
              <a:rPr lang="en-US" altLang="ko-KR" sz="2200" dirty="0" smtClean="0"/>
              <a:t>,</a:t>
            </a:r>
            <a:r>
              <a:rPr lang="ko-KR" altLang="ko-KR" sz="2200" dirty="0" smtClean="0"/>
              <a:t> </a:t>
            </a:r>
            <a:r>
              <a:rPr lang="ko-KR" altLang="ko-KR" sz="2200" dirty="0"/>
              <a:t>발행일 기준</a:t>
            </a:r>
            <a:r>
              <a:rPr lang="en-US" altLang="ko-KR" sz="2200" dirty="0"/>
              <a:t> 2000</a:t>
            </a:r>
            <a:r>
              <a:rPr lang="ko-KR" altLang="ko-KR" sz="2200" dirty="0"/>
              <a:t>년</a:t>
            </a:r>
            <a:r>
              <a:rPr lang="en-US" altLang="ko-KR" sz="2200" dirty="0"/>
              <a:t> 1</a:t>
            </a:r>
            <a:r>
              <a:rPr lang="ko-KR" altLang="ko-KR" sz="2200" dirty="0" smtClean="0"/>
              <a:t>월</a:t>
            </a:r>
            <a:r>
              <a:rPr lang="en-US" altLang="ko-KR" sz="2200" dirty="0" smtClean="0"/>
              <a:t>~ </a:t>
            </a:r>
            <a:r>
              <a:rPr lang="en-US" altLang="ko-KR" sz="2200" dirty="0"/>
              <a:t>2010</a:t>
            </a:r>
            <a:r>
              <a:rPr lang="ko-KR" altLang="ko-KR" sz="2200" dirty="0"/>
              <a:t>년</a:t>
            </a:r>
            <a:r>
              <a:rPr lang="en-US" altLang="ko-KR" sz="2200" dirty="0"/>
              <a:t> 9</a:t>
            </a:r>
            <a:r>
              <a:rPr lang="ko-KR" altLang="ko-KR" sz="2200" dirty="0"/>
              <a:t>월로 </a:t>
            </a:r>
            <a:r>
              <a:rPr lang="ko-KR" altLang="ko-KR" sz="2200" dirty="0" smtClean="0"/>
              <a:t>제한</a:t>
            </a:r>
            <a:endParaRPr lang="ko-KR" altLang="ko-KR" sz="2200" dirty="0"/>
          </a:p>
          <a:p>
            <a:pPr>
              <a:lnSpc>
                <a:spcPct val="150000"/>
              </a:lnSpc>
            </a:pPr>
            <a:r>
              <a:rPr lang="ko-KR" altLang="ko-KR" sz="2400" dirty="0"/>
              <a:t>문헌선택기준</a:t>
            </a:r>
          </a:p>
          <a:p>
            <a:pPr>
              <a:lnSpc>
                <a:spcPct val="150000"/>
              </a:lnSpc>
            </a:pPr>
            <a:endParaRPr lang="ko-KR" altLang="en-US" sz="2200" dirty="0"/>
          </a:p>
        </p:txBody>
      </p:sp>
    </p:spTree>
    <p:extLst>
      <p:ext uri="{BB962C8B-B14F-4D97-AF65-F5344CB8AC3E}">
        <p14:creationId xmlns:p14="http://schemas.microsoft.com/office/powerpoint/2010/main" val="6954401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ko-KR" sz="4000" dirty="0"/>
              <a:t>문헌 질 </a:t>
            </a:r>
            <a:r>
              <a:rPr lang="ko-KR" altLang="ko-KR" sz="4000" dirty="0" smtClean="0"/>
              <a:t>평가</a:t>
            </a:r>
            <a:r>
              <a:rPr lang="en-US" altLang="ko-KR" sz="4000" dirty="0" smtClean="0"/>
              <a:t> </a:t>
            </a:r>
            <a:r>
              <a:rPr lang="ko-KR" altLang="en-US" sz="4000" dirty="0"/>
              <a:t>및</a:t>
            </a:r>
            <a:r>
              <a:rPr lang="ko-KR" altLang="ko-KR" sz="4000" dirty="0" smtClean="0"/>
              <a:t> </a:t>
            </a:r>
            <a:r>
              <a:rPr lang="ko-KR" altLang="en-US" sz="4000" dirty="0" smtClean="0"/>
              <a:t>자료 추출</a:t>
            </a:r>
            <a:endParaRPr lang="ko-KR" altLang="en-US" sz="40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-36512" y="1628800"/>
            <a:ext cx="9073008" cy="4248472"/>
          </a:xfrm>
        </p:spPr>
        <p:txBody>
          <a:bodyPr>
            <a:noAutofit/>
          </a:bodyPr>
          <a:lstStyle/>
          <a:p>
            <a:pPr lvl="1"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ko-KR" sz="2400" dirty="0" smtClean="0"/>
              <a:t>연구방식</a:t>
            </a:r>
            <a:r>
              <a:rPr lang="en-US" altLang="ko-KR" sz="2400" dirty="0" smtClean="0"/>
              <a:t> </a:t>
            </a:r>
          </a:p>
          <a:p>
            <a:pPr marL="1200150" lvl="2" indent="-342900">
              <a:lnSpc>
                <a:spcPct val="150000"/>
              </a:lnSpc>
              <a:buFontTx/>
              <a:buChar char="-"/>
            </a:pPr>
            <a:r>
              <a:rPr lang="en-US" altLang="ko-KR" sz="2200" dirty="0" smtClean="0"/>
              <a:t>prospective </a:t>
            </a:r>
            <a:r>
              <a:rPr lang="en-US" altLang="ko-KR" sz="2200" dirty="0"/>
              <a:t>study, clinical trial – 1</a:t>
            </a:r>
            <a:r>
              <a:rPr lang="ko-KR" altLang="ko-KR" sz="2200" dirty="0"/>
              <a:t>점</a:t>
            </a:r>
            <a:r>
              <a:rPr lang="en-US" altLang="ko-KR" sz="2200" dirty="0"/>
              <a:t>, </a:t>
            </a:r>
            <a:r>
              <a:rPr lang="en-US" altLang="ko-KR" sz="2200" dirty="0" smtClean="0"/>
              <a:t>retrospective </a:t>
            </a:r>
            <a:r>
              <a:rPr lang="en-US" altLang="ko-KR" sz="2200" dirty="0"/>
              <a:t>study </a:t>
            </a:r>
            <a:endParaRPr lang="en-US" altLang="ko-KR" sz="2200" dirty="0" smtClean="0"/>
          </a:p>
          <a:p>
            <a:pPr marL="857250" lvl="2" indent="0">
              <a:lnSpc>
                <a:spcPct val="150000"/>
              </a:lnSpc>
              <a:buNone/>
            </a:pPr>
            <a:r>
              <a:rPr lang="en-US" altLang="ko-KR" sz="2200" dirty="0" smtClean="0"/>
              <a:t>   + cohort </a:t>
            </a:r>
            <a:r>
              <a:rPr lang="en-US" altLang="ko-KR" sz="2200" dirty="0"/>
              <a:t>– 0.8</a:t>
            </a:r>
            <a:r>
              <a:rPr lang="ko-KR" altLang="ko-KR" sz="2200" dirty="0"/>
              <a:t>점</a:t>
            </a:r>
            <a:r>
              <a:rPr lang="en-US" altLang="ko-KR" sz="2200" dirty="0"/>
              <a:t>, retrospective study – 0.6</a:t>
            </a:r>
            <a:r>
              <a:rPr lang="ko-KR" altLang="ko-KR" sz="2200" dirty="0"/>
              <a:t>점</a:t>
            </a:r>
            <a:r>
              <a:rPr lang="ko-KR" altLang="ko-KR" sz="2200" b="1" dirty="0"/>
              <a:t> </a:t>
            </a:r>
            <a:endParaRPr lang="en-US" altLang="ko-KR" sz="2200" b="1" dirty="0" smtClean="0"/>
          </a:p>
          <a:p>
            <a:pPr lvl="1"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ko-KR" sz="2400" dirty="0" smtClean="0"/>
              <a:t>저널등급</a:t>
            </a:r>
            <a:r>
              <a:rPr lang="en-US" altLang="ko-KR" sz="2400" dirty="0" smtClean="0"/>
              <a:t> </a:t>
            </a:r>
          </a:p>
          <a:p>
            <a:pPr lvl="2">
              <a:lnSpc>
                <a:spcPct val="150000"/>
              </a:lnSpc>
              <a:buFontTx/>
              <a:buChar char="-"/>
            </a:pPr>
            <a:r>
              <a:rPr lang="en-US" altLang="ko-KR" sz="2200" dirty="0" smtClean="0"/>
              <a:t>JAMA</a:t>
            </a:r>
            <a:r>
              <a:rPr lang="en-US" altLang="ko-KR" sz="2200" dirty="0"/>
              <a:t>, NEJM, Lancet – 1</a:t>
            </a:r>
            <a:r>
              <a:rPr lang="ko-KR" altLang="ko-KR" sz="2200" dirty="0"/>
              <a:t>점</a:t>
            </a:r>
            <a:r>
              <a:rPr lang="en-US" altLang="ko-KR" sz="2200" dirty="0"/>
              <a:t>, </a:t>
            </a:r>
            <a:r>
              <a:rPr lang="ko-KR" altLang="ko-KR" sz="2200" dirty="0"/>
              <a:t>일반적인</a:t>
            </a:r>
            <a:r>
              <a:rPr lang="en-US" altLang="ko-KR" sz="2200" dirty="0"/>
              <a:t> SCI – 0.8</a:t>
            </a:r>
            <a:r>
              <a:rPr lang="ko-KR" altLang="ko-KR" sz="2200" dirty="0"/>
              <a:t>점</a:t>
            </a:r>
            <a:r>
              <a:rPr lang="en-US" altLang="ko-KR" sz="2200" dirty="0"/>
              <a:t>, </a:t>
            </a:r>
            <a:endParaRPr lang="en-US" altLang="ko-KR" sz="2200" dirty="0" smtClean="0"/>
          </a:p>
          <a:p>
            <a:pPr marL="914400" lvl="2" indent="0">
              <a:lnSpc>
                <a:spcPct val="150000"/>
              </a:lnSpc>
              <a:buNone/>
            </a:pPr>
            <a:r>
              <a:rPr lang="en-US" altLang="ko-KR" sz="2200" dirty="0"/>
              <a:t> </a:t>
            </a:r>
            <a:r>
              <a:rPr lang="en-US" altLang="ko-KR" sz="2200" dirty="0" smtClean="0"/>
              <a:t> </a:t>
            </a:r>
            <a:r>
              <a:rPr lang="ko-KR" altLang="ko-KR" sz="2200" dirty="0" smtClean="0"/>
              <a:t>국내</a:t>
            </a:r>
            <a:r>
              <a:rPr lang="en-US" altLang="ko-KR" sz="2200" dirty="0"/>
              <a:t>, </a:t>
            </a:r>
            <a:r>
              <a:rPr lang="ko-KR" altLang="ko-KR" sz="2200" dirty="0" smtClean="0"/>
              <a:t>기타 </a:t>
            </a:r>
            <a:r>
              <a:rPr lang="en-US" altLang="ko-KR" sz="2200" dirty="0"/>
              <a:t>– 0.6</a:t>
            </a:r>
            <a:r>
              <a:rPr lang="ko-KR" altLang="ko-KR" sz="2200" dirty="0" smtClean="0"/>
              <a:t>점</a:t>
            </a:r>
            <a:r>
              <a:rPr lang="en-US" altLang="ko-KR" sz="2200" b="1" dirty="0" smtClean="0"/>
              <a:t> </a:t>
            </a:r>
          </a:p>
          <a:p>
            <a:pPr lvl="1">
              <a:lnSpc>
                <a:spcPct val="150000"/>
              </a:lnSpc>
              <a:buFont typeface="Arial" pitchFamily="34" charset="0"/>
              <a:buChar char="•"/>
            </a:pPr>
            <a:r>
              <a:rPr lang="en-US" altLang="ko-KR" sz="2400" dirty="0" smtClean="0"/>
              <a:t>VAS(Visual </a:t>
            </a:r>
            <a:r>
              <a:rPr lang="en-US" altLang="ko-KR" sz="2400" dirty="0"/>
              <a:t>Analogue Scale</a:t>
            </a:r>
            <a:r>
              <a:rPr lang="en-US" altLang="ko-KR" sz="2400" dirty="0" smtClean="0"/>
              <a:t>), </a:t>
            </a:r>
            <a:r>
              <a:rPr lang="en-US" altLang="ko-KR" sz="2400" dirty="0" err="1" smtClean="0"/>
              <a:t>MacNab</a:t>
            </a:r>
            <a:endParaRPr lang="ko-KR" altLang="ko-KR" sz="2400" dirty="0"/>
          </a:p>
        </p:txBody>
      </p:sp>
    </p:spTree>
    <p:extLst>
      <p:ext uri="{BB962C8B-B14F-4D97-AF65-F5344CB8AC3E}">
        <p14:creationId xmlns:p14="http://schemas.microsoft.com/office/powerpoint/2010/main" val="36960120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4000" dirty="0" smtClean="0"/>
              <a:t>분석 </a:t>
            </a:r>
            <a:r>
              <a:rPr lang="ko-KR" altLang="en-US" sz="4000" dirty="0"/>
              <a:t>과정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2600" dirty="0"/>
              <a:t>분석방법</a:t>
            </a:r>
            <a:endParaRPr lang="en-US" altLang="ko-KR" sz="2600" dirty="0"/>
          </a:p>
          <a:p>
            <a:pPr marL="400050" lvl="1" indent="0">
              <a:lnSpc>
                <a:spcPct val="150000"/>
              </a:lnSpc>
              <a:buNone/>
            </a:pPr>
            <a:r>
              <a:rPr lang="ko-KR" altLang="ko-KR" sz="2200" dirty="0"/>
              <a:t>자료입력</a:t>
            </a:r>
            <a:r>
              <a:rPr lang="en-US" altLang="ko-KR" sz="2200" dirty="0"/>
              <a:t> :</a:t>
            </a:r>
            <a:r>
              <a:rPr lang="ko-KR" altLang="ko-KR" sz="2200" dirty="0"/>
              <a:t> </a:t>
            </a:r>
            <a:r>
              <a:rPr lang="en-US" altLang="ko-KR" sz="2200" dirty="0"/>
              <a:t>Excel 2007</a:t>
            </a:r>
          </a:p>
          <a:p>
            <a:pPr marL="400050" lvl="1" indent="0">
              <a:lnSpc>
                <a:spcPct val="150000"/>
              </a:lnSpc>
              <a:buNone/>
            </a:pPr>
            <a:r>
              <a:rPr lang="ko-KR" altLang="en-US" sz="2200" dirty="0"/>
              <a:t>자료</a:t>
            </a:r>
            <a:r>
              <a:rPr lang="ko-KR" altLang="ko-KR" sz="2200" dirty="0"/>
              <a:t>분석</a:t>
            </a:r>
            <a:r>
              <a:rPr lang="en-US" altLang="ko-KR" sz="2200" dirty="0"/>
              <a:t> : </a:t>
            </a:r>
            <a:r>
              <a:rPr lang="en-US" altLang="ko-KR" sz="2200" dirty="0" err="1"/>
              <a:t>MacNab</a:t>
            </a:r>
            <a:r>
              <a:rPr lang="en-US" altLang="ko-KR" sz="2200" dirty="0"/>
              <a:t> </a:t>
            </a:r>
            <a:r>
              <a:rPr lang="ko-KR" altLang="ko-KR" sz="2200" dirty="0"/>
              <a:t>과 합병증 발생 환자 수는 교차분석</a:t>
            </a:r>
            <a:r>
              <a:rPr lang="en-US" altLang="ko-KR" sz="2200" dirty="0"/>
              <a:t>, VAS </a:t>
            </a:r>
            <a:r>
              <a:rPr lang="en-US" altLang="ko-KR" sz="2200" dirty="0" smtClean="0"/>
              <a:t>		</a:t>
            </a:r>
            <a:r>
              <a:rPr lang="ko-KR" altLang="ko-KR" sz="2200" dirty="0" smtClean="0"/>
              <a:t>에서는 </a:t>
            </a:r>
            <a:r>
              <a:rPr lang="ko-KR" altLang="ko-KR" sz="2200" dirty="0" err="1"/>
              <a:t>평균차</a:t>
            </a:r>
            <a:r>
              <a:rPr lang="ko-KR" altLang="ko-KR" sz="2200" dirty="0"/>
              <a:t> 검정</a:t>
            </a:r>
            <a:r>
              <a:rPr lang="en-US" altLang="ko-KR" sz="2200" dirty="0"/>
              <a:t>. (</a:t>
            </a:r>
            <a:r>
              <a:rPr lang="ko-KR" altLang="ko-KR" sz="2200" dirty="0"/>
              <a:t>교차분석</a:t>
            </a:r>
            <a:r>
              <a:rPr lang="en-US" altLang="ko-KR" sz="2200" dirty="0"/>
              <a:t> - PASW statistics </a:t>
            </a:r>
            <a:r>
              <a:rPr lang="en-US" altLang="ko-KR" sz="2200" dirty="0" smtClean="0"/>
              <a:t>		18</a:t>
            </a:r>
            <a:r>
              <a:rPr lang="en-US" altLang="ko-KR" sz="2200" dirty="0"/>
              <a:t>, </a:t>
            </a:r>
            <a:r>
              <a:rPr lang="ko-KR" altLang="ko-KR" sz="2200" dirty="0" err="1"/>
              <a:t>평균차</a:t>
            </a:r>
            <a:r>
              <a:rPr lang="ko-KR" altLang="ko-KR" sz="2200" dirty="0"/>
              <a:t> 검정</a:t>
            </a:r>
            <a:r>
              <a:rPr lang="en-US" altLang="ko-KR" sz="2200" dirty="0"/>
              <a:t> – </a:t>
            </a:r>
            <a:r>
              <a:rPr lang="en-US" altLang="ko-KR" sz="2200" dirty="0" err="1"/>
              <a:t>MedCalc</a:t>
            </a:r>
            <a:r>
              <a:rPr lang="en-US" altLang="ko-KR" sz="2200" dirty="0"/>
              <a:t>)</a:t>
            </a:r>
            <a:endParaRPr lang="ko-KR" altLang="en-US" sz="2200" dirty="0"/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5863542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322</TotalTime>
  <Words>627</Words>
  <Application>Microsoft Office PowerPoint</Application>
  <PresentationFormat>화면 슬라이드 쇼(4:3)</PresentationFormat>
  <Paragraphs>66</Paragraphs>
  <Slides>14</Slides>
  <Notes>4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14</vt:i4>
      </vt:variant>
    </vt:vector>
  </HeadingPairs>
  <TitlesOfParts>
    <vt:vector size="15" baseType="lpstr">
      <vt:lpstr>Office 테마</vt:lpstr>
      <vt:lpstr>요추 추간판 탈출증에 대한  내시경적 추간판 제거술과  미세현미경적 추간판 제거술간의 VAS, MacNab, 합병증 발생 수 비교: 메타분석 </vt:lpstr>
      <vt:lpstr>연구 배경</vt:lpstr>
      <vt:lpstr>왜 HNP 인가</vt:lpstr>
      <vt:lpstr>왜 MD와 MED를 비교하는가</vt:lpstr>
      <vt:lpstr>연구 과정</vt:lpstr>
      <vt:lpstr>메타분석의 개념</vt:lpstr>
      <vt:lpstr>논문 선정 방법</vt:lpstr>
      <vt:lpstr>문헌 질 평가 및 자료 추출</vt:lpstr>
      <vt:lpstr>분석 과정</vt:lpstr>
      <vt:lpstr>결  과 </vt:lpstr>
      <vt:lpstr>PowerPoint 프레젠테이션</vt:lpstr>
      <vt:lpstr>고  찰</vt:lpstr>
      <vt:lpstr>뭐가 더 좋다! </vt:lpstr>
      <vt:lpstr>본 연구의 단점과 장점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요추 추간판 탈출증에 대한  내시경적 추간판 제거술과  미세현미경적 추간판 제거술간의 VAS, MacNab, 합병증 발생 수 비교: 메타분석</dc:title>
  <dc:creator>dfg</dc:creator>
  <cp:lastModifiedBy>dfg</cp:lastModifiedBy>
  <cp:revision>14</cp:revision>
  <dcterms:created xsi:type="dcterms:W3CDTF">2011-02-23T13:12:43Z</dcterms:created>
  <dcterms:modified xsi:type="dcterms:W3CDTF">2011-02-24T11:01:25Z</dcterms:modified>
</cp:coreProperties>
</file>

<file path=docProps/thumbnail.jpeg>
</file>